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71" r:id="rId3"/>
    <p:sldId id="257" r:id="rId4"/>
    <p:sldId id="266" r:id="rId5"/>
    <p:sldId id="258" r:id="rId6"/>
    <p:sldId id="269" r:id="rId7"/>
    <p:sldId id="270" r:id="rId8"/>
    <p:sldId id="262" r:id="rId9"/>
    <p:sldId id="259" r:id="rId10"/>
    <p:sldId id="267" r:id="rId11"/>
    <p:sldId id="268" r:id="rId12"/>
    <p:sldId id="260" r:id="rId13"/>
    <p:sldId id="263" r:id="rId14"/>
    <p:sldId id="264" r:id="rId15"/>
    <p:sldId id="265" r:id="rId16"/>
    <p:sldId id="26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5DA1F843-ADBD-0746-B8A7-A87681A1164A}">
          <p14:sldIdLst>
            <p14:sldId id="256"/>
            <p14:sldId id="271"/>
            <p14:sldId id="257"/>
            <p14:sldId id="266"/>
            <p14:sldId id="258"/>
            <p14:sldId id="269"/>
            <p14:sldId id="270"/>
            <p14:sldId id="262"/>
            <p14:sldId id="259"/>
            <p14:sldId id="267"/>
            <p14:sldId id="268"/>
          </p14:sldIdLst>
        </p14:section>
        <p14:section name="Sección sin título" id="{C432063B-15B6-5944-B78A-142B87062DB2}">
          <p14:sldIdLst>
            <p14:sldId id="260"/>
            <p14:sldId id="263"/>
            <p14:sldId id="264"/>
            <p14:sldId id="265"/>
            <p14:sldId id="26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87"/>
    <p:restoredTop sz="93109"/>
  </p:normalViewPr>
  <p:slideViewPr>
    <p:cSldViewPr snapToGrid="0" snapToObjects="1">
      <p:cViewPr>
        <p:scale>
          <a:sx n="75" d="100"/>
          <a:sy n="75" d="100"/>
        </p:scale>
        <p:origin x="-846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02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9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41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10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953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72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299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10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7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8/28/2018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68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sz="7200" dirty="0" smtClean="0"/>
              <a:t/>
            </a:r>
            <a:br>
              <a:rPr lang="es-ES_tradnl" sz="7200" dirty="0" smtClean="0"/>
            </a:br>
            <a:r>
              <a:rPr lang="es-ES_tradnl" sz="7200" dirty="0" smtClean="0"/>
              <a:t>procedimiento contable </a:t>
            </a:r>
            <a:br>
              <a:rPr lang="es-ES_tradnl" sz="7200" dirty="0" smtClean="0"/>
            </a:br>
            <a:r>
              <a:rPr lang="es-ES_tradnl" sz="7200" dirty="0" smtClean="0"/>
              <a:t>unidad: farmacia popular </a:t>
            </a:r>
            <a:br>
              <a:rPr lang="es-ES_tradnl" sz="7200" dirty="0" smtClean="0"/>
            </a:br>
            <a:endParaRPr lang="es-ES_tradnl" sz="7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s-ES_tradnl" sz="2400" dirty="0" smtClean="0"/>
              <a:t>DEPARTAMENTO DE SALUD</a:t>
            </a:r>
          </a:p>
          <a:p>
            <a:pPr algn="r"/>
            <a:r>
              <a:rPr lang="es-ES_tradnl" sz="2400" dirty="0" smtClean="0"/>
              <a:t>MUNICIPALIDAD DE RECOLETA</a:t>
            </a:r>
            <a:endParaRPr lang="es-ES_tradnl" sz="1800" dirty="0"/>
          </a:p>
        </p:txBody>
      </p:sp>
    </p:spTree>
    <p:extLst>
      <p:ext uri="{BB962C8B-B14F-4D97-AF65-F5344CB8AC3E}">
        <p14:creationId xmlns:p14="http://schemas.microsoft.com/office/powerpoint/2010/main" val="25855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56596" y="106017"/>
            <a:ext cx="10058400" cy="1609344"/>
          </a:xfrm>
        </p:spPr>
        <p:txBody>
          <a:bodyPr>
            <a:normAutofit/>
          </a:bodyPr>
          <a:lstStyle/>
          <a:p>
            <a:r>
              <a:rPr lang="es-ES_tradnl" sz="3600" dirty="0"/>
              <a:t>procedimiento contable de la operación de la farmacia popular DE </a:t>
            </a:r>
            <a:r>
              <a:rPr lang="es-ES_tradnl" sz="3600" dirty="0" smtClean="0"/>
              <a:t>RECOLETA</a:t>
            </a:r>
            <a:endParaRPr lang="es-ES_tradnl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1875291"/>
            <a:ext cx="10058400" cy="4722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b="1" u="sng" dirty="0" smtClean="0"/>
              <a:t>ASPECTOS LEGALES</a:t>
            </a:r>
          </a:p>
          <a:p>
            <a:pPr marL="0" indent="0">
              <a:buNone/>
            </a:pPr>
            <a:endParaRPr lang="es-ES_tradnl" b="1" dirty="0" smtClean="0"/>
          </a:p>
          <a:p>
            <a:pPr marL="0" indent="0">
              <a:buNone/>
            </a:pPr>
            <a:r>
              <a:rPr lang="es-ES_tradnl" b="1" dirty="0" smtClean="0"/>
              <a:t>Normas generales y </a:t>
            </a:r>
            <a:r>
              <a:rPr lang="es-ES_tradnl" b="1" dirty="0" err="1" smtClean="0"/>
              <a:t>espec</a:t>
            </a:r>
            <a:r>
              <a:rPr lang="es-ES" b="1" dirty="0" smtClean="0"/>
              <a:t>í</a:t>
            </a:r>
            <a:r>
              <a:rPr lang="es-ES_tradnl" b="1" dirty="0" err="1" smtClean="0"/>
              <a:t>ficas</a:t>
            </a:r>
            <a:r>
              <a:rPr lang="es-ES_tradnl" b="1" dirty="0" smtClean="0"/>
              <a:t> de aspectos técnico sanitarias</a:t>
            </a:r>
          </a:p>
          <a:p>
            <a:r>
              <a:rPr lang="es-ES_tradnl" dirty="0" smtClean="0"/>
              <a:t>Ley 19.378. Estatuto de atención</a:t>
            </a:r>
            <a:r>
              <a:rPr lang="es-ES" dirty="0" smtClean="0"/>
              <a:t> </a:t>
            </a:r>
            <a:r>
              <a:rPr lang="es-ES_tradnl" dirty="0" smtClean="0"/>
              <a:t>primaria </a:t>
            </a:r>
            <a:r>
              <a:rPr lang="es-ES" dirty="0"/>
              <a:t>de </a:t>
            </a:r>
            <a:r>
              <a:rPr lang="es-ES_tradnl" dirty="0" smtClean="0"/>
              <a:t>salud municipal.</a:t>
            </a:r>
          </a:p>
          <a:p>
            <a:r>
              <a:rPr lang="es-ES_tradnl" dirty="0" smtClean="0"/>
              <a:t>DFL Nº 725 de 1968, del </a:t>
            </a:r>
            <a:r>
              <a:rPr lang="es-ES_tradnl" dirty="0" err="1" smtClean="0"/>
              <a:t>Minsal</a:t>
            </a:r>
            <a:r>
              <a:rPr lang="es-ES_tradnl" dirty="0" smtClean="0"/>
              <a:t>, Código Sanitario. Entre otros aspectos crea la unidad de farmacia, reglamento que las regula y entidad fiscalizadora.</a:t>
            </a:r>
          </a:p>
          <a:p>
            <a:r>
              <a:rPr lang="es-ES_tradnl" dirty="0" smtClean="0"/>
              <a:t>Decreto supremo Nº 466 de 1985, </a:t>
            </a:r>
            <a:r>
              <a:rPr lang="es-ES_tradnl" dirty="0" err="1" smtClean="0"/>
              <a:t>Minsal</a:t>
            </a:r>
            <a:r>
              <a:rPr lang="es-ES_tradnl" dirty="0" smtClean="0"/>
              <a:t>, establece los normas de funcionamiento del quehacer de la farmacia (dispensación</a:t>
            </a:r>
            <a:r>
              <a:rPr lang="es-ES" dirty="0" smtClean="0"/>
              <a:t>, almacenamiento, fraccionamiento, responsabilidad del DT , control de recetas, etc.)</a:t>
            </a:r>
          </a:p>
          <a:p>
            <a:r>
              <a:rPr lang="es-ES" dirty="0" smtClean="0"/>
              <a:t>Ley Nº 20.724 de 2014, del </a:t>
            </a:r>
            <a:r>
              <a:rPr lang="es-ES" dirty="0" err="1" smtClean="0"/>
              <a:t>Minsal</a:t>
            </a:r>
            <a:r>
              <a:rPr lang="es-ES" dirty="0" smtClean="0"/>
              <a:t>, Nueva Ley  Nacional de Fármacos, establece </a:t>
            </a:r>
            <a:r>
              <a:rPr lang="es-ES" dirty="0" err="1" smtClean="0"/>
              <a:t>bioequivalentes</a:t>
            </a:r>
            <a:r>
              <a:rPr lang="es-ES" dirty="0" smtClean="0"/>
              <a:t> y la </a:t>
            </a:r>
            <a:r>
              <a:rPr lang="es-ES" dirty="0" err="1" smtClean="0"/>
              <a:t>intercambilidad</a:t>
            </a:r>
            <a:r>
              <a:rPr lang="es-ES" dirty="0" smtClean="0"/>
              <a:t>, las recetas deben consignar la denominación </a:t>
            </a:r>
            <a:r>
              <a:rPr lang="es-ES" dirty="0" err="1" smtClean="0"/>
              <a:t>generica</a:t>
            </a:r>
            <a:r>
              <a:rPr lang="es-ES" dirty="0" smtClean="0"/>
              <a:t> del </a:t>
            </a:r>
            <a:r>
              <a:rPr lang="es-ES" dirty="0" err="1" smtClean="0"/>
              <a:t>farmaco</a:t>
            </a:r>
            <a:r>
              <a:rPr lang="es-ES" dirty="0"/>
              <a:t> </a:t>
            </a:r>
            <a:r>
              <a:rPr lang="es-ES" dirty="0" smtClean="0"/>
              <a:t>y posibilita venta de dosis unitaria.</a:t>
            </a:r>
          </a:p>
        </p:txBody>
      </p:sp>
    </p:spTree>
    <p:extLst>
      <p:ext uri="{BB962C8B-B14F-4D97-AF65-F5344CB8AC3E}">
        <p14:creationId xmlns:p14="http://schemas.microsoft.com/office/powerpoint/2010/main" val="140814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32270" y="8644"/>
            <a:ext cx="10058400" cy="1609344"/>
          </a:xfrm>
        </p:spPr>
        <p:txBody>
          <a:bodyPr>
            <a:normAutofit/>
          </a:bodyPr>
          <a:lstStyle/>
          <a:p>
            <a:r>
              <a:rPr lang="es-ES_tradnl" sz="3600" dirty="0"/>
              <a:t>procedimiento contable de la operación de la farmacia popular DE </a:t>
            </a:r>
            <a:r>
              <a:rPr lang="es-ES_tradnl" sz="3600" dirty="0" smtClean="0"/>
              <a:t>RECOLETA</a:t>
            </a:r>
            <a:endParaRPr lang="es-ES_tradnl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56596" y="1636369"/>
            <a:ext cx="10058400" cy="46816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b="1" u="sng" dirty="0" smtClean="0"/>
              <a:t>ASPECTOS LEGALES</a:t>
            </a:r>
          </a:p>
          <a:p>
            <a:pPr marL="0" indent="0">
              <a:buNone/>
            </a:pPr>
            <a:endParaRPr lang="es-ES_tradnl" b="1" dirty="0"/>
          </a:p>
          <a:p>
            <a:pPr marL="0" indent="0">
              <a:buNone/>
            </a:pPr>
            <a:r>
              <a:rPr lang="es-ES_tradnl" b="1" dirty="0" smtClean="0"/>
              <a:t>Normas </a:t>
            </a:r>
            <a:r>
              <a:rPr lang="es-ES_tradnl" b="1" dirty="0"/>
              <a:t>generales y especificas </a:t>
            </a:r>
            <a:r>
              <a:rPr lang="es-ES_tradnl" b="1" dirty="0" smtClean="0"/>
              <a:t>del proceso de compras p</a:t>
            </a:r>
            <a:r>
              <a:rPr lang="es-ES" b="1" dirty="0" smtClean="0"/>
              <a:t>ú</a:t>
            </a:r>
            <a:r>
              <a:rPr lang="es-ES_tradnl" b="1" dirty="0" err="1" smtClean="0"/>
              <a:t>blicas</a:t>
            </a:r>
            <a:endParaRPr lang="es-ES_tradnl" b="1" dirty="0" smtClean="0"/>
          </a:p>
          <a:p>
            <a:pPr marL="0" indent="0">
              <a:buNone/>
            </a:pPr>
            <a:endParaRPr lang="es-ES_tradnl" b="1" dirty="0"/>
          </a:p>
          <a:p>
            <a:r>
              <a:rPr lang="es-ES_tradnl" dirty="0" smtClean="0"/>
              <a:t>Ley 19.886 de bases sobre contratos administrativos de suministros y prestaciones de servicios (ley de compra)</a:t>
            </a:r>
          </a:p>
          <a:p>
            <a:r>
              <a:rPr lang="es-ES_tradnl" dirty="0" smtClean="0"/>
              <a:t>Decreto 250 del ministerios hacienda que aprueba reglamento de la ley de compras</a:t>
            </a:r>
          </a:p>
        </p:txBody>
      </p:sp>
    </p:spTree>
    <p:extLst>
      <p:ext uri="{BB962C8B-B14F-4D97-AF65-F5344CB8AC3E}">
        <p14:creationId xmlns:p14="http://schemas.microsoft.com/office/powerpoint/2010/main" val="127501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069848" y="372306"/>
            <a:ext cx="10058400" cy="1609344"/>
          </a:xfrm>
        </p:spPr>
        <p:txBody>
          <a:bodyPr>
            <a:normAutofit/>
          </a:bodyPr>
          <a:lstStyle/>
          <a:p>
            <a:r>
              <a:rPr lang="es-ES_tradnl" sz="3600" dirty="0"/>
              <a:t>procedimiento </a:t>
            </a:r>
            <a:r>
              <a:rPr lang="es-ES_tradnl" sz="3600" dirty="0" smtClean="0"/>
              <a:t>contable</a:t>
            </a:r>
            <a:r>
              <a:rPr lang="es-ES_tradnl" sz="3600" dirty="0"/>
              <a:t> </a:t>
            </a:r>
            <a:r>
              <a:rPr lang="es-ES_tradnl" sz="3600" dirty="0" smtClean="0"/>
              <a:t>de la operación de la farmacia popular DE RECOLETA</a:t>
            </a:r>
            <a:endParaRPr lang="es-ES_tradnl" sz="3600" dirty="0"/>
          </a:p>
        </p:txBody>
      </p:sp>
      <p:sp>
        <p:nvSpPr>
          <p:cNvPr id="4" name="Marcador de texto vertical 3"/>
          <p:cNvSpPr>
            <a:spLocks noGrp="1"/>
          </p:cNvSpPr>
          <p:nvPr>
            <p:ph type="body" orient="vert" idx="1"/>
          </p:nvPr>
        </p:nvSpPr>
        <p:spPr>
          <a:xfrm>
            <a:off x="1069848" y="2134660"/>
            <a:ext cx="10058400" cy="4050792"/>
          </a:xfrm>
        </p:spPr>
        <p:txBody>
          <a:bodyPr vert="horz"/>
          <a:lstStyle/>
          <a:p>
            <a:pPr marL="0" indent="0">
              <a:buNone/>
            </a:pPr>
            <a:r>
              <a:rPr lang="es-ES_tradnl" b="1" u="sng" dirty="0" smtClean="0"/>
              <a:t>REQUISITOS</a:t>
            </a:r>
          </a:p>
          <a:p>
            <a:pPr marL="0" indent="0">
              <a:buNone/>
            </a:pPr>
            <a:endParaRPr lang="es-ES_tradnl" b="1" u="sng" dirty="0" smtClean="0"/>
          </a:p>
          <a:p>
            <a:pPr>
              <a:buFontTx/>
              <a:buChar char="-"/>
            </a:pPr>
            <a:r>
              <a:rPr lang="es-ES_tradnl" dirty="0" smtClean="0"/>
              <a:t>Ser residente, trabajar o estudiar en la comuna</a:t>
            </a:r>
          </a:p>
          <a:p>
            <a:pPr>
              <a:buFontTx/>
              <a:buChar char="-"/>
            </a:pPr>
            <a:r>
              <a:rPr lang="es-ES_tradnl" dirty="0" smtClean="0"/>
              <a:t>Tener una receta m</a:t>
            </a:r>
            <a:r>
              <a:rPr lang="es-ES" dirty="0" smtClean="0"/>
              <a:t>é</a:t>
            </a:r>
            <a:r>
              <a:rPr lang="es-ES_tradnl" dirty="0" err="1" smtClean="0"/>
              <a:t>dica</a:t>
            </a:r>
            <a:r>
              <a:rPr lang="es-ES_tradnl" dirty="0" smtClean="0"/>
              <a:t> vigente (no mas allá de 6 meses)</a:t>
            </a:r>
          </a:p>
          <a:p>
            <a:pPr>
              <a:buFontTx/>
              <a:buChar char="-"/>
            </a:pPr>
            <a:r>
              <a:rPr lang="es-ES_tradnl" dirty="0" smtClean="0"/>
              <a:t>Presentar c</a:t>
            </a:r>
            <a:r>
              <a:rPr lang="es-ES" dirty="0" smtClean="0"/>
              <a:t>é</a:t>
            </a:r>
            <a:r>
              <a:rPr lang="es-ES_tradnl" dirty="0" smtClean="0"/>
              <a:t>dula de identidad</a:t>
            </a:r>
          </a:p>
          <a:p>
            <a:pPr>
              <a:buFontTx/>
              <a:buChar char="-"/>
            </a:pPr>
            <a:endParaRPr lang="es-ES_tradnl" dirty="0" smtClean="0"/>
          </a:p>
          <a:p>
            <a:pPr>
              <a:buFontTx/>
              <a:buChar char="-"/>
            </a:pPr>
            <a:endParaRPr lang="es-ES_tradnl" dirty="0" smtClean="0"/>
          </a:p>
          <a:p>
            <a:pPr>
              <a:buFontTx/>
              <a:buChar char="-"/>
            </a:pPr>
            <a:endParaRPr lang="es-ES_tradnl" dirty="0" smtClean="0"/>
          </a:p>
          <a:p>
            <a:pPr>
              <a:buFontTx/>
              <a:buChar char="-"/>
            </a:pPr>
            <a:endParaRPr lang="es-ES_tradnl" b="1" dirty="0" smtClean="0"/>
          </a:p>
          <a:p>
            <a:pPr>
              <a:buFontTx/>
              <a:buChar char="-"/>
            </a:pPr>
            <a:endParaRPr lang="es-ES_tradnl" b="1" dirty="0" smtClean="0"/>
          </a:p>
        </p:txBody>
      </p:sp>
    </p:spTree>
    <p:extLst>
      <p:ext uri="{BB962C8B-B14F-4D97-AF65-F5344CB8AC3E}">
        <p14:creationId xmlns:p14="http://schemas.microsoft.com/office/powerpoint/2010/main" val="115120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069848" y="49211"/>
            <a:ext cx="10058400" cy="1609344"/>
          </a:xfrm>
        </p:spPr>
        <p:txBody>
          <a:bodyPr>
            <a:normAutofit/>
          </a:bodyPr>
          <a:lstStyle/>
          <a:p>
            <a:r>
              <a:rPr lang="es-ES_tradnl" sz="3600" dirty="0"/>
              <a:t>procedimiento </a:t>
            </a:r>
            <a:r>
              <a:rPr lang="es-ES_tradnl" sz="3600" dirty="0" smtClean="0"/>
              <a:t>contable</a:t>
            </a:r>
            <a:r>
              <a:rPr lang="es-ES_tradnl" sz="3600" dirty="0"/>
              <a:t> </a:t>
            </a:r>
            <a:r>
              <a:rPr lang="es-ES_tradnl" sz="3600" dirty="0" smtClean="0"/>
              <a:t>de la operación de la farmacia popular DE RECOLETA</a:t>
            </a:r>
            <a:endParaRPr lang="es-ES_tradnl" sz="3600" dirty="0"/>
          </a:p>
        </p:txBody>
      </p:sp>
      <p:sp>
        <p:nvSpPr>
          <p:cNvPr id="4" name="Marcador de texto vertical 3"/>
          <p:cNvSpPr>
            <a:spLocks noGrp="1"/>
          </p:cNvSpPr>
          <p:nvPr>
            <p:ph type="body" orient="vert" idx="1"/>
          </p:nvPr>
        </p:nvSpPr>
        <p:spPr>
          <a:xfrm>
            <a:off x="1069848" y="1509283"/>
            <a:ext cx="10058400" cy="5150250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es-ES_tradnl" b="1" u="sng" dirty="0" smtClean="0"/>
              <a:t>LUGARES EN LOS QUE SE PUEDE DISPENSAR MEDICAMENTO </a:t>
            </a:r>
          </a:p>
          <a:p>
            <a:pPr marL="0" indent="0">
              <a:buNone/>
            </a:pPr>
            <a:endParaRPr lang="es-ES_tradnl" b="1" dirty="0"/>
          </a:p>
          <a:p>
            <a:r>
              <a:rPr lang="es-ES_tradnl" dirty="0" smtClean="0"/>
              <a:t>Solo en una farmacia autorizada (ISP). Recoleta 2774.</a:t>
            </a:r>
          </a:p>
          <a:p>
            <a:r>
              <a:rPr lang="es-ES_tradnl" dirty="0" smtClean="0"/>
              <a:t>Contar con un QF como Director T</a:t>
            </a:r>
            <a:r>
              <a:rPr lang="es-ES" dirty="0" smtClean="0"/>
              <a:t>é</a:t>
            </a:r>
            <a:r>
              <a:rPr lang="es-ES_tradnl" dirty="0" err="1" smtClean="0"/>
              <a:t>cnico</a:t>
            </a:r>
            <a:r>
              <a:rPr lang="es-ES_tradnl" dirty="0" smtClean="0"/>
              <a:t>.</a:t>
            </a:r>
            <a:endParaRPr lang="es-ES_tradnl" dirty="0"/>
          </a:p>
          <a:p>
            <a:r>
              <a:rPr lang="es-ES_tradnl" dirty="0" smtClean="0"/>
              <a:t>Contar con los fármacos debidamente almacenados, clasificados, identificar los fármacos </a:t>
            </a:r>
            <a:r>
              <a:rPr lang="es-ES_tradnl" dirty="0" err="1" smtClean="0"/>
              <a:t>bioquivalentes</a:t>
            </a:r>
            <a:r>
              <a:rPr lang="es-ES_tradnl" dirty="0" smtClean="0"/>
              <a:t> disponibles, muebles adecuados, etc. </a:t>
            </a:r>
          </a:p>
          <a:p>
            <a:r>
              <a:rPr lang="es-ES_tradnl" dirty="0" smtClean="0"/>
              <a:t>Contar con los libros de: psicotrópicos, estupefacientes, recetas, reclamos, </a:t>
            </a:r>
            <a:r>
              <a:rPr lang="es-ES_tradnl" dirty="0" err="1" smtClean="0"/>
              <a:t>vademecum</a:t>
            </a:r>
            <a:r>
              <a:rPr lang="es-ES_tradnl" dirty="0" smtClean="0"/>
              <a:t>, manual en caso de intoxicaciones, etc.</a:t>
            </a:r>
          </a:p>
          <a:p>
            <a:r>
              <a:rPr lang="es-ES_tradnl" dirty="0" smtClean="0"/>
              <a:t>Cuando corresponda tener autorizada (ISP) la sala de fraccionamiento. </a:t>
            </a:r>
          </a:p>
          <a:p>
            <a:r>
              <a:rPr lang="es-ES_tradnl" dirty="0" smtClean="0"/>
              <a:t>Contar con una bodega autorizada (ISP) (muebles, superficies lavables, temperatura controlada, refrigerador, </a:t>
            </a:r>
            <a:r>
              <a:rPr lang="es-ES_tradnl" dirty="0" err="1" smtClean="0"/>
              <a:t>etc</a:t>
            </a:r>
            <a:r>
              <a:rPr lang="es-ES_tradnl" dirty="0" smtClean="0"/>
              <a:t>)</a:t>
            </a:r>
          </a:p>
          <a:p>
            <a:r>
              <a:rPr lang="es-ES_tradnl" dirty="0" smtClean="0"/>
              <a:t>Tener a la vista la identificación</a:t>
            </a:r>
            <a:r>
              <a:rPr lang="es-ES" dirty="0" smtClean="0"/>
              <a:t> del director técnico, horario de funcionamiento, señalética legal y de seguridad,</a:t>
            </a:r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5966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069848" y="-98461"/>
            <a:ext cx="10058400" cy="1609344"/>
          </a:xfrm>
        </p:spPr>
        <p:txBody>
          <a:bodyPr>
            <a:normAutofit/>
          </a:bodyPr>
          <a:lstStyle/>
          <a:p>
            <a:r>
              <a:rPr lang="es-ES_tradnl" sz="3600" dirty="0"/>
              <a:t>procedimiento </a:t>
            </a:r>
            <a:r>
              <a:rPr lang="es-ES_tradnl" sz="3600" dirty="0" smtClean="0"/>
              <a:t>contable</a:t>
            </a:r>
            <a:r>
              <a:rPr lang="es-ES_tradnl" sz="3600" dirty="0"/>
              <a:t> </a:t>
            </a:r>
            <a:r>
              <a:rPr lang="es-ES_tradnl" sz="3600" dirty="0" smtClean="0"/>
              <a:t>de la operación de la farmacia popular DE RECOLETA</a:t>
            </a:r>
            <a:endParaRPr lang="es-ES_tradnl" sz="3600" dirty="0"/>
          </a:p>
        </p:txBody>
      </p:sp>
      <p:sp>
        <p:nvSpPr>
          <p:cNvPr id="4" name="Marcador de texto vertical 3"/>
          <p:cNvSpPr>
            <a:spLocks noGrp="1"/>
          </p:cNvSpPr>
          <p:nvPr>
            <p:ph type="body" orient="vert" idx="1"/>
          </p:nvPr>
        </p:nvSpPr>
        <p:spPr>
          <a:xfrm>
            <a:off x="202341" y="1273268"/>
            <a:ext cx="7276982" cy="2066279"/>
          </a:xfrm>
        </p:spPr>
        <p:txBody>
          <a:bodyPr vert="horz">
            <a:normAutofit fontScale="92500"/>
          </a:bodyPr>
          <a:lstStyle/>
          <a:p>
            <a:pPr marL="0" indent="0">
              <a:buNone/>
            </a:pPr>
            <a:r>
              <a:rPr lang="es-ES_tradnl" b="1" u="sng" dirty="0" smtClean="0"/>
              <a:t>DEPENDENCIA MUNICIPAL A CARGO DE ESTA FUNCIÓN</a:t>
            </a:r>
          </a:p>
          <a:p>
            <a:pPr marL="0" indent="0">
              <a:buNone/>
            </a:pPr>
            <a:endParaRPr lang="es-ES_tradnl" b="1" dirty="0" smtClean="0"/>
          </a:p>
          <a:p>
            <a:r>
              <a:rPr lang="es-ES_tradnl" dirty="0" smtClean="0"/>
              <a:t>Departamento de salud según dictamen</a:t>
            </a:r>
          </a:p>
          <a:p>
            <a:r>
              <a:rPr lang="es-ES_tradnl" dirty="0" smtClean="0"/>
              <a:t>Estar en reglamento interno y de organización</a:t>
            </a:r>
          </a:p>
          <a:p>
            <a:r>
              <a:rPr lang="es-ES_tradnl" dirty="0" smtClean="0"/>
              <a:t>Resolución</a:t>
            </a:r>
            <a:r>
              <a:rPr lang="es-ES" dirty="0" err="1" smtClean="0"/>
              <a:t>ón</a:t>
            </a:r>
            <a:r>
              <a:rPr lang="es-ES" dirty="0" smtClean="0"/>
              <a:t> interna  de creación de la farmacia.</a:t>
            </a:r>
            <a:endParaRPr lang="es-ES_tradnl" b="1" dirty="0" smtClean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5047" y="3339547"/>
            <a:ext cx="7739629" cy="3363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06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600" dirty="0"/>
              <a:t>procedimiento </a:t>
            </a:r>
            <a:r>
              <a:rPr lang="es-ES_tradnl" sz="3600" dirty="0" smtClean="0"/>
              <a:t>contable</a:t>
            </a:r>
            <a:r>
              <a:rPr lang="es-ES_tradnl" sz="3600" dirty="0"/>
              <a:t> </a:t>
            </a:r>
            <a:r>
              <a:rPr lang="es-ES_tradnl" sz="3600" dirty="0" smtClean="0"/>
              <a:t>de la operación de la farmacia popular DE RECOLETA</a:t>
            </a:r>
            <a:endParaRPr lang="es-ES_tradnl" sz="3600" dirty="0"/>
          </a:p>
        </p:txBody>
      </p:sp>
      <p:sp>
        <p:nvSpPr>
          <p:cNvPr id="4" name="Marcador de texto vertical 3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0" indent="0">
              <a:buNone/>
            </a:pPr>
            <a:r>
              <a:rPr lang="es-ES_tradnl" b="1" u="sng" dirty="0" smtClean="0"/>
              <a:t>DOTACIÓN DE PERSONAL</a:t>
            </a:r>
          </a:p>
          <a:p>
            <a:pPr marL="0" indent="0">
              <a:buNone/>
            </a:pPr>
            <a:endParaRPr lang="es-ES_tradnl" b="1" dirty="0"/>
          </a:p>
          <a:p>
            <a:r>
              <a:rPr lang="es-ES_tradnl" dirty="0" smtClean="0"/>
              <a:t>Director técnico, que tiene que ser un QF, cuya presencia o ausencia debe ser registrada y solo se podrá</a:t>
            </a:r>
            <a:r>
              <a:rPr lang="es-ES" dirty="0" smtClean="0"/>
              <a:t> dispensar medicamentos cuando el QF este presente. (Código Sanitarios, articulo, )</a:t>
            </a:r>
          </a:p>
          <a:p>
            <a:r>
              <a:rPr lang="es-ES" dirty="0" smtClean="0"/>
              <a:t>El QF debe estar durante todo el horario de funcionamiento de la farmacia.</a:t>
            </a:r>
          </a:p>
          <a:p>
            <a:r>
              <a:rPr lang="es-ES" dirty="0" smtClean="0"/>
              <a:t>Un técnico o auxiliar farmacéutico (contar con un titulo habilitado y registrado en la superintendencia de prestadores o el servicio de salud respectivo)</a:t>
            </a:r>
          </a:p>
          <a:p>
            <a:r>
              <a:rPr lang="es-ES" dirty="0" smtClean="0"/>
              <a:t> Funcionario administrativo que ejerce función de cajero</a:t>
            </a:r>
          </a:p>
          <a:p>
            <a:pPr marL="0" indent="0">
              <a:buNone/>
            </a:pPr>
            <a:endParaRPr lang="es-ES_tradnl" b="1" dirty="0" smtClean="0"/>
          </a:p>
        </p:txBody>
      </p:sp>
    </p:spTree>
    <p:extLst>
      <p:ext uri="{BB962C8B-B14F-4D97-AF65-F5344CB8AC3E}">
        <p14:creationId xmlns:p14="http://schemas.microsoft.com/office/powerpoint/2010/main" val="12573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340254"/>
            <a:ext cx="10058400" cy="1609344"/>
          </a:xfrm>
        </p:spPr>
        <p:txBody>
          <a:bodyPr>
            <a:normAutofit/>
          </a:bodyPr>
          <a:lstStyle/>
          <a:p>
            <a:r>
              <a:rPr lang="es-ES_tradnl" sz="3600" dirty="0"/>
              <a:t>procedimiento </a:t>
            </a:r>
            <a:r>
              <a:rPr lang="es-ES_tradnl" sz="3600" dirty="0" smtClean="0"/>
              <a:t>contable</a:t>
            </a:r>
            <a:r>
              <a:rPr lang="es-ES_tradnl" sz="3600" dirty="0"/>
              <a:t> </a:t>
            </a:r>
            <a:r>
              <a:rPr lang="es-ES_tradnl" sz="3600" dirty="0" smtClean="0"/>
              <a:t>de la operación </a:t>
            </a:r>
            <a:r>
              <a:rPr lang="es-ES_tradnl" sz="3600" smtClean="0"/>
              <a:t>de la farmacia </a:t>
            </a:r>
            <a:r>
              <a:rPr lang="es-ES_tradnl" sz="3600" dirty="0"/>
              <a:t>popular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Muchas gracias.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0123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TEMAS A TRATAR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078224"/>
          </a:xfrm>
        </p:spPr>
        <p:txBody>
          <a:bodyPr/>
          <a:lstStyle/>
          <a:p>
            <a:r>
              <a:rPr lang="es-ES_tradnl" dirty="0" smtClean="0"/>
              <a:t>Descripción general del proceso</a:t>
            </a:r>
          </a:p>
          <a:p>
            <a:r>
              <a:rPr lang="es-ES_tradnl" dirty="0" smtClean="0"/>
              <a:t>Procedimiento contable </a:t>
            </a:r>
          </a:p>
          <a:p>
            <a:r>
              <a:rPr lang="es-ES_tradnl" dirty="0" smtClean="0"/>
              <a:t>Subproceso de compras</a:t>
            </a:r>
          </a:p>
          <a:p>
            <a:r>
              <a:rPr lang="es-ES_tradnl" dirty="0" smtClean="0"/>
              <a:t>Registros </a:t>
            </a:r>
            <a:r>
              <a:rPr lang="es-ES_tradnl" dirty="0" err="1" smtClean="0"/>
              <a:t>operaci</a:t>
            </a:r>
            <a:r>
              <a:rPr lang="es-ES" dirty="0" err="1" smtClean="0"/>
              <a:t>ón</a:t>
            </a:r>
            <a:r>
              <a:rPr lang="es-ES" dirty="0" smtClean="0"/>
              <a:t> de la FP</a:t>
            </a:r>
          </a:p>
          <a:p>
            <a:r>
              <a:rPr lang="es-ES" dirty="0" smtClean="0"/>
              <a:t>Aspectos legales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28156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6802" y="108851"/>
            <a:ext cx="10058400" cy="1609344"/>
          </a:xfrm>
        </p:spPr>
        <p:txBody>
          <a:bodyPr>
            <a:normAutofit/>
          </a:bodyPr>
          <a:lstStyle/>
          <a:p>
            <a:r>
              <a:rPr lang="es-ES_tradnl" sz="3600" dirty="0"/>
              <a:t>procedimiento </a:t>
            </a:r>
            <a:r>
              <a:rPr lang="es-ES_tradnl" sz="3600" dirty="0" smtClean="0"/>
              <a:t>contable</a:t>
            </a:r>
            <a:r>
              <a:rPr lang="es-ES_tradnl" sz="3600" dirty="0"/>
              <a:t> </a:t>
            </a:r>
            <a:r>
              <a:rPr lang="es-ES_tradnl" sz="3600" dirty="0" smtClean="0"/>
              <a:t>de la operación de la farmacia popular DE RECOLETA</a:t>
            </a:r>
            <a:endParaRPr lang="es-ES_tradnl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4483" y="1657065"/>
            <a:ext cx="10316855" cy="5073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b="1" u="sng" dirty="0" smtClean="0"/>
              <a:t>DESCRIPCIÓ</a:t>
            </a:r>
            <a:r>
              <a:rPr lang="es-ES" b="1" u="sng" dirty="0" smtClean="0"/>
              <a:t>N</a:t>
            </a:r>
            <a:r>
              <a:rPr lang="es-ES" b="1" u="sng" dirty="0"/>
              <a:t> </a:t>
            </a:r>
            <a:r>
              <a:rPr lang="es-ES" b="1" u="sng" dirty="0" smtClean="0"/>
              <a:t>GENERAL DEL PROCESO</a:t>
            </a:r>
            <a:br>
              <a:rPr lang="es-ES" b="1" u="sng" dirty="0" smtClean="0"/>
            </a:br>
            <a:endParaRPr lang="es-ES" b="1" u="sng" dirty="0" smtClean="0"/>
          </a:p>
          <a:p>
            <a:pPr>
              <a:buFontTx/>
              <a:buChar char="-"/>
            </a:pPr>
            <a:r>
              <a:rPr lang="es-ES" dirty="0" smtClean="0"/>
              <a:t>Inscripción de beneficiarios, calificación de requisitos (residencia), determinación de las necesidades  (receta). </a:t>
            </a:r>
          </a:p>
          <a:p>
            <a:pPr>
              <a:buFontTx/>
              <a:buChar char="-"/>
            </a:pPr>
            <a:r>
              <a:rPr lang="es-ES" dirty="0" smtClean="0"/>
              <a:t>Elaboración de un listado pormenorizado de medicamentos asociados a cada beneficiario.</a:t>
            </a:r>
          </a:p>
          <a:p>
            <a:pPr>
              <a:buFontTx/>
              <a:buChar char="-"/>
            </a:pPr>
            <a:r>
              <a:rPr lang="es-ES" dirty="0" smtClean="0"/>
              <a:t>Cotización con los laboratorios.</a:t>
            </a:r>
          </a:p>
          <a:p>
            <a:pPr>
              <a:buFontTx/>
              <a:buChar char="-"/>
            </a:pPr>
            <a:r>
              <a:rPr lang="es-ES" dirty="0" smtClean="0"/>
              <a:t>Estudio de precio</a:t>
            </a:r>
          </a:p>
          <a:p>
            <a:pPr>
              <a:buFontTx/>
              <a:buChar char="-"/>
            </a:pPr>
            <a:r>
              <a:rPr lang="es-ES" dirty="0" smtClean="0"/>
              <a:t>Confección resolución exenta que aprueba el proceso de compra </a:t>
            </a:r>
            <a:r>
              <a:rPr lang="es-ES" sz="1800" dirty="0" smtClean="0"/>
              <a:t>(Articulo 10 numeral 7 letra e, del reglamento de compras, trato directo, -titular de un derecho de propiedad intelectual, industrial, licencias, patentes y otros)</a:t>
            </a:r>
          </a:p>
          <a:p>
            <a:pPr>
              <a:buFontTx/>
              <a:buChar char="-"/>
            </a:pPr>
            <a:r>
              <a:rPr lang="es-ES" dirty="0" smtClean="0"/>
              <a:t>Se genera ORDEN de COMPRA en portal de mercado público (certificado de disponibilidad presupuestaria y resolución que autoriza la compra)</a:t>
            </a:r>
          </a:p>
          <a:p>
            <a:pPr>
              <a:buFontTx/>
              <a:buChar char="-"/>
            </a:pPr>
            <a:endParaRPr lang="es-ES" dirty="0" smtClean="0"/>
          </a:p>
          <a:p>
            <a:pPr>
              <a:buFontTx/>
              <a:buChar char="-"/>
            </a:pPr>
            <a:endParaRPr lang="es-ES" b="1" dirty="0" smtClean="0"/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b="1" dirty="0" smtClean="0"/>
          </a:p>
          <a:p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1162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6802" y="108851"/>
            <a:ext cx="10058400" cy="1609344"/>
          </a:xfrm>
        </p:spPr>
        <p:txBody>
          <a:bodyPr>
            <a:normAutofit/>
          </a:bodyPr>
          <a:lstStyle/>
          <a:p>
            <a:r>
              <a:rPr lang="es-ES_tradnl" sz="3600" dirty="0"/>
              <a:t>procedimiento </a:t>
            </a:r>
            <a:r>
              <a:rPr lang="es-ES_tradnl" sz="3600" dirty="0" smtClean="0"/>
              <a:t>contable</a:t>
            </a:r>
            <a:r>
              <a:rPr lang="es-ES_tradnl" sz="3600" dirty="0"/>
              <a:t> </a:t>
            </a:r>
            <a:r>
              <a:rPr lang="es-ES_tradnl" sz="3600" dirty="0" smtClean="0"/>
              <a:t>de la operación de la farmacia popular DE RECOLETA</a:t>
            </a:r>
            <a:endParaRPr lang="es-ES_tradnl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4483" y="1670316"/>
            <a:ext cx="10615345" cy="48430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b="1" u="sng" dirty="0" smtClean="0"/>
              <a:t>DESCRIPCIÓ</a:t>
            </a:r>
            <a:r>
              <a:rPr lang="es-ES" b="1" u="sng" dirty="0"/>
              <a:t>N</a:t>
            </a:r>
            <a:r>
              <a:rPr lang="es-ES" b="1" u="sng" dirty="0" smtClean="0"/>
              <a:t> GENERAL DEL PROCESO</a:t>
            </a:r>
          </a:p>
          <a:p>
            <a:pPr marL="0" indent="0">
              <a:buNone/>
            </a:pPr>
            <a:endParaRPr lang="es-ES" b="1" dirty="0" smtClean="0"/>
          </a:p>
          <a:p>
            <a:pPr>
              <a:buFontTx/>
              <a:buChar char="-"/>
            </a:pPr>
            <a:r>
              <a:rPr lang="es-ES" sz="2200" dirty="0" smtClean="0"/>
              <a:t>Orden de compra interna en el sistema SMC. </a:t>
            </a:r>
            <a:r>
              <a:rPr lang="es-ES" sz="1900" dirty="0" smtClean="0"/>
              <a:t>(se obliga presupuestariamente)</a:t>
            </a:r>
          </a:p>
          <a:p>
            <a:pPr>
              <a:buFontTx/>
              <a:buChar char="-"/>
            </a:pPr>
            <a:endParaRPr lang="es-ES" sz="1900" dirty="0" smtClean="0"/>
          </a:p>
          <a:p>
            <a:pPr>
              <a:buFontTx/>
              <a:buChar char="-"/>
            </a:pPr>
            <a:r>
              <a:rPr lang="es-ES" sz="2200" dirty="0" smtClean="0"/>
              <a:t>Se </a:t>
            </a:r>
            <a:r>
              <a:rPr lang="es-ES" sz="2200" dirty="0" err="1" smtClean="0"/>
              <a:t>recepciona</a:t>
            </a:r>
            <a:r>
              <a:rPr lang="es-ES" sz="2200" dirty="0"/>
              <a:t> </a:t>
            </a:r>
            <a:r>
              <a:rPr lang="es-ES" sz="2200" dirty="0" smtClean="0"/>
              <a:t>el producto y la factura (guía de despacho) conforme por el QF </a:t>
            </a:r>
            <a:r>
              <a:rPr lang="es-ES" sz="1900" dirty="0" smtClean="0"/>
              <a:t> (se revisa fecha de vencimiento, cantidad, envase, cadena frio, etc.)</a:t>
            </a:r>
          </a:p>
          <a:p>
            <a:pPr>
              <a:buFontTx/>
              <a:buChar char="-"/>
            </a:pPr>
            <a:endParaRPr lang="es-ES" sz="2200" dirty="0" smtClean="0"/>
          </a:p>
          <a:p>
            <a:pPr>
              <a:buFontTx/>
              <a:buChar char="-"/>
            </a:pPr>
            <a:r>
              <a:rPr lang="es-ES" sz="2200" dirty="0" smtClean="0"/>
              <a:t>Se envía a pago la factura a unidad de contabilidad con el acta de recepción conforme del QF. </a:t>
            </a:r>
            <a:r>
              <a:rPr lang="es-ES" sz="1900" dirty="0" smtClean="0"/>
              <a:t>(se adjunta orden de compra portal e interna, solicitud de material, cotizaciones, certificado de disponibilidad y obligación presupuestaria.)</a:t>
            </a:r>
          </a:p>
          <a:p>
            <a:pPr>
              <a:buFontTx/>
              <a:buChar char="-"/>
            </a:pPr>
            <a:endParaRPr lang="es-ES" sz="1900" dirty="0" smtClean="0"/>
          </a:p>
          <a:p>
            <a:pPr>
              <a:buFontTx/>
              <a:buChar char="-"/>
            </a:pPr>
            <a:r>
              <a:rPr lang="es-ES" sz="2200" dirty="0" smtClean="0"/>
              <a:t>Determinación del precio individual de </a:t>
            </a:r>
            <a:r>
              <a:rPr lang="es-ES" sz="2200" dirty="0" err="1" smtClean="0"/>
              <a:t>farmacos</a:t>
            </a:r>
            <a:r>
              <a:rPr lang="es-ES" sz="2200" dirty="0" smtClean="0"/>
              <a:t> a entregar a beneficiarios, fraccionando el valor exacto de compra.</a:t>
            </a:r>
          </a:p>
          <a:p>
            <a:pPr>
              <a:buFontTx/>
              <a:buChar char="-"/>
            </a:pPr>
            <a:endParaRPr lang="es-ES" sz="2200" dirty="0" smtClean="0"/>
          </a:p>
          <a:p>
            <a:pPr>
              <a:buFontTx/>
              <a:buChar char="-"/>
            </a:pPr>
            <a:r>
              <a:rPr lang="es-ES" sz="2200" dirty="0" smtClean="0"/>
              <a:t>Entrega de producto a beneficiarios y se cobra en caja.</a:t>
            </a:r>
          </a:p>
          <a:p>
            <a:pPr>
              <a:buFontTx/>
              <a:buChar char="-"/>
            </a:pPr>
            <a:endParaRPr lang="es-ES" dirty="0" smtClean="0"/>
          </a:p>
          <a:p>
            <a:pPr>
              <a:buFontTx/>
              <a:buChar char="-"/>
            </a:pPr>
            <a:endParaRPr lang="es-ES" b="1" dirty="0" smtClean="0"/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b="1" dirty="0" smtClean="0"/>
          </a:p>
          <a:p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7148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69848" y="310464"/>
            <a:ext cx="10058400" cy="1609344"/>
          </a:xfrm>
        </p:spPr>
        <p:txBody>
          <a:bodyPr>
            <a:normAutofit/>
          </a:bodyPr>
          <a:lstStyle/>
          <a:p>
            <a:r>
              <a:rPr lang="es-ES_tradnl" sz="3600" dirty="0"/>
              <a:t>procedimiento contable de la operación de la farmacia popular DE </a:t>
            </a:r>
            <a:r>
              <a:rPr lang="es-ES_tradnl" sz="3600" dirty="0" smtClean="0"/>
              <a:t>RECOLETA</a:t>
            </a:r>
            <a:endParaRPr lang="es-ES_tradnl" sz="3600" dirty="0"/>
          </a:p>
        </p:txBody>
      </p:sp>
      <p:sp>
        <p:nvSpPr>
          <p:cNvPr id="7" name="Marcador de texto vertical 6"/>
          <p:cNvSpPr>
            <a:spLocks noGrp="1"/>
          </p:cNvSpPr>
          <p:nvPr>
            <p:ph type="body" orient="vert" idx="1"/>
          </p:nvPr>
        </p:nvSpPr>
        <p:spPr>
          <a:xfrm>
            <a:off x="1069848" y="1920302"/>
            <a:ext cx="10058400" cy="3861519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es-ES_tradnl" b="1" u="sng" dirty="0"/>
              <a:t>PROCEDIMIENTO CONTABLE</a:t>
            </a:r>
            <a:r>
              <a:rPr lang="es-ES_tradnl" b="1" dirty="0"/>
              <a:t> </a:t>
            </a:r>
            <a:endParaRPr lang="es-ES_tradnl" b="1" dirty="0" smtClean="0"/>
          </a:p>
          <a:p>
            <a:pPr marL="0" indent="0">
              <a:buNone/>
            </a:pPr>
            <a:endParaRPr lang="es-ES_tradnl" b="1" dirty="0"/>
          </a:p>
          <a:p>
            <a:r>
              <a:rPr lang="es-ES_tradnl" dirty="0" smtClean="0"/>
              <a:t>Acuerdo Concejo municipal que genera modificación</a:t>
            </a:r>
            <a:r>
              <a:rPr lang="es-ES" dirty="0"/>
              <a:t> </a:t>
            </a:r>
            <a:r>
              <a:rPr lang="es-ES" dirty="0" smtClean="0"/>
              <a:t>presupuestaria y asigna presupuesto</a:t>
            </a:r>
            <a:endParaRPr lang="es-ES_tradnl" dirty="0" smtClean="0"/>
          </a:p>
          <a:p>
            <a:r>
              <a:rPr lang="es-ES_tradnl" dirty="0" smtClean="0"/>
              <a:t>Se crea la cuenta presupuestaria para farmacia popular (2152204004001002) y centro de costo para FP (167001)</a:t>
            </a:r>
          </a:p>
          <a:p>
            <a:r>
              <a:rPr lang="es-ES_tradnl" dirty="0" smtClean="0"/>
              <a:t>Obliga la orden de compra interna generada en abastecimiento</a:t>
            </a:r>
          </a:p>
          <a:p>
            <a:r>
              <a:rPr lang="es-ES_tradnl" dirty="0" smtClean="0"/>
              <a:t>Se contabiliza la factura (devengo de factura)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6024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69848" y="310464"/>
            <a:ext cx="10058400" cy="1609344"/>
          </a:xfrm>
        </p:spPr>
        <p:txBody>
          <a:bodyPr>
            <a:normAutofit/>
          </a:bodyPr>
          <a:lstStyle/>
          <a:p>
            <a:r>
              <a:rPr lang="es-ES_tradnl" sz="3600" dirty="0"/>
              <a:t>procedimiento contable de la operación de la farmacia popular DE </a:t>
            </a:r>
            <a:r>
              <a:rPr lang="es-ES_tradnl" sz="3600" dirty="0" smtClean="0"/>
              <a:t>RECOLETA</a:t>
            </a:r>
            <a:endParaRPr lang="es-ES_tradnl" sz="3600" dirty="0"/>
          </a:p>
        </p:txBody>
      </p:sp>
      <p:sp>
        <p:nvSpPr>
          <p:cNvPr id="7" name="Marcador de texto vertical 6"/>
          <p:cNvSpPr>
            <a:spLocks noGrp="1"/>
          </p:cNvSpPr>
          <p:nvPr>
            <p:ph type="body" orient="vert" idx="1"/>
          </p:nvPr>
        </p:nvSpPr>
        <p:spPr>
          <a:xfrm>
            <a:off x="1083916" y="2095646"/>
            <a:ext cx="10058400" cy="4389559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es-ES_tradnl" b="1" u="sng" dirty="0"/>
              <a:t>PROCEDIMIENTO CONTABLE</a:t>
            </a:r>
            <a:r>
              <a:rPr lang="es-ES_tradnl" b="1" dirty="0"/>
              <a:t> </a:t>
            </a:r>
            <a:endParaRPr lang="es-ES_tradnl" b="1" dirty="0" smtClean="0"/>
          </a:p>
          <a:p>
            <a:pPr marL="0" indent="0">
              <a:buNone/>
            </a:pPr>
            <a:endParaRPr lang="es-ES_tradnl" b="1" dirty="0" smtClean="0"/>
          </a:p>
          <a:p>
            <a:r>
              <a:rPr lang="es-ES_tradnl" dirty="0" smtClean="0"/>
              <a:t>Se confecciona decreto de pago y se solicita autorización</a:t>
            </a:r>
            <a:r>
              <a:rPr lang="es-ES" dirty="0" smtClean="0"/>
              <a:t> </a:t>
            </a:r>
            <a:r>
              <a:rPr lang="es-ES_tradnl" dirty="0" smtClean="0"/>
              <a:t>a quienes corresponda </a:t>
            </a:r>
            <a:r>
              <a:rPr lang="es-ES_tradnl" sz="1800" dirty="0" smtClean="0"/>
              <a:t>(mayor a 100 UTM Unidad Control –además de SM-, menor a 100 UTM s</a:t>
            </a:r>
            <a:r>
              <a:rPr lang="es-ES" sz="1800" dirty="0" err="1" smtClean="0"/>
              <a:t>ólo</a:t>
            </a:r>
            <a:r>
              <a:rPr lang="es-ES" sz="1800" dirty="0" smtClean="0"/>
              <a:t> </a:t>
            </a:r>
            <a:r>
              <a:rPr lang="es-ES_tradnl" sz="1800" dirty="0" smtClean="0"/>
              <a:t>Secretaria Municipal)</a:t>
            </a:r>
          </a:p>
          <a:p>
            <a:r>
              <a:rPr lang="es-ES_tradnl" dirty="0" smtClean="0"/>
              <a:t>Se genera egreso y se emite cheque al proveedor – se procede a firmar por quienes corresponda -</a:t>
            </a:r>
            <a:r>
              <a:rPr lang="es-ES_tradnl" sz="1800" dirty="0" smtClean="0"/>
              <a:t>(siempre dos firmas Directora Salud y Jefe administración y finanzas)</a:t>
            </a:r>
            <a:endParaRPr lang="es-ES_tradnl" dirty="0" smtClean="0"/>
          </a:p>
          <a:p>
            <a:r>
              <a:rPr lang="es-ES_tradnl" dirty="0" smtClean="0"/>
              <a:t>Sub procesos de cobro del medicamento al beneficiario: pago en caja monto fijado según precio de compra, se entrega orden ingreso y </a:t>
            </a:r>
            <a:r>
              <a:rPr lang="es-ES_tradnl" dirty="0" err="1" smtClean="0"/>
              <a:t>corresp</a:t>
            </a:r>
            <a:r>
              <a:rPr lang="es-ES" dirty="0" err="1"/>
              <a:t>o</a:t>
            </a:r>
            <a:r>
              <a:rPr lang="es-ES" dirty="0" err="1" smtClean="0"/>
              <a:t>ndiente</a:t>
            </a:r>
            <a:r>
              <a:rPr lang="es-ES" dirty="0" smtClean="0"/>
              <a:t> copia, arqueo de caja, se realiza deposito en el banco, se efectúa ingreso (movimiento contables) en sistema SMC, se archivan los comprobantes respectivos.</a:t>
            </a:r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2514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6802" y="108851"/>
            <a:ext cx="10058400" cy="1609344"/>
          </a:xfrm>
        </p:spPr>
        <p:txBody>
          <a:bodyPr>
            <a:normAutofit/>
          </a:bodyPr>
          <a:lstStyle/>
          <a:p>
            <a:r>
              <a:rPr lang="es-ES_tradnl" sz="3600" dirty="0"/>
              <a:t>procedimiento </a:t>
            </a:r>
            <a:r>
              <a:rPr lang="es-ES_tradnl" sz="3600" dirty="0" smtClean="0"/>
              <a:t>contable</a:t>
            </a:r>
            <a:r>
              <a:rPr lang="es-ES_tradnl" sz="3600" dirty="0"/>
              <a:t> </a:t>
            </a:r>
            <a:r>
              <a:rPr lang="es-ES_tradnl" sz="3600" dirty="0" smtClean="0"/>
              <a:t>de la operación de la farmacia popular DE RECOLETA</a:t>
            </a:r>
            <a:endParaRPr lang="es-ES_tradnl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80415" y="1755541"/>
            <a:ext cx="10316855" cy="42654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u="sng" dirty="0" smtClean="0"/>
              <a:t>SUBPROCESO DE COMPRAS</a:t>
            </a:r>
            <a:br>
              <a:rPr lang="es-ES" b="1" u="sng" dirty="0" smtClean="0"/>
            </a:br>
            <a:endParaRPr lang="es-ES" b="1" u="sng" dirty="0" smtClean="0"/>
          </a:p>
          <a:p>
            <a:pPr>
              <a:buFontTx/>
              <a:buChar char="-"/>
            </a:pPr>
            <a:r>
              <a:rPr lang="es-ES" dirty="0" err="1" smtClean="0"/>
              <a:t>Cenabast</a:t>
            </a:r>
            <a:r>
              <a:rPr lang="es-ES" dirty="0"/>
              <a:t>, </a:t>
            </a:r>
            <a:r>
              <a:rPr lang="es-ES" dirty="0" smtClean="0"/>
              <a:t>convenio (Decreto Exento Nº 2494-2258 /2013, Municipalidad de Recoleta) </a:t>
            </a:r>
            <a:r>
              <a:rPr lang="es-ES" dirty="0"/>
              <a:t>y </a:t>
            </a:r>
            <a:r>
              <a:rPr lang="es-ES" dirty="0" smtClean="0"/>
              <a:t>programación anual – reprogramación trimensual previa con flexibilidad especifica mensual-.</a:t>
            </a:r>
            <a:endParaRPr lang="es-ES" dirty="0"/>
          </a:p>
          <a:p>
            <a:pPr>
              <a:buFontTx/>
              <a:buChar char="-"/>
            </a:pPr>
            <a:r>
              <a:rPr lang="es-ES" dirty="0" smtClean="0"/>
              <a:t>Trato directo : Articulo 10 numeral 7 letra e, del reglamento de compras -titular de un derecho de propiedad intelectual, industrial, licencias, patentes y otros.</a:t>
            </a:r>
          </a:p>
          <a:p>
            <a:pPr>
              <a:buFontTx/>
              <a:buChar char="-"/>
            </a:pPr>
            <a:r>
              <a:rPr lang="es-ES" dirty="0" smtClean="0"/>
              <a:t>Contrato de suministro .</a:t>
            </a:r>
          </a:p>
          <a:p>
            <a:pPr>
              <a:buFontTx/>
              <a:buChar char="-"/>
            </a:pPr>
            <a:r>
              <a:rPr lang="es-ES" dirty="0" smtClean="0"/>
              <a:t>Estudio de otras formas de compras (compra genéricos, licitación especializada, etc.)</a:t>
            </a:r>
          </a:p>
          <a:p>
            <a:pPr>
              <a:buFontTx/>
              <a:buChar char="-"/>
            </a:pPr>
            <a:r>
              <a:rPr lang="es-ES" dirty="0" smtClean="0"/>
              <a:t>Asociación de Municipios FP</a:t>
            </a:r>
          </a:p>
          <a:p>
            <a:pPr>
              <a:buFontTx/>
              <a:buChar char="-"/>
            </a:pPr>
            <a:endParaRPr lang="es-ES" dirty="0" smtClean="0"/>
          </a:p>
          <a:p>
            <a:pPr>
              <a:buFontTx/>
              <a:buChar char="-"/>
            </a:pPr>
            <a:endParaRPr lang="es-ES" b="1" dirty="0" smtClean="0"/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b="1" dirty="0" smtClean="0"/>
          </a:p>
          <a:p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661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68250" y="289986"/>
            <a:ext cx="10058400" cy="1609344"/>
          </a:xfrm>
        </p:spPr>
        <p:txBody>
          <a:bodyPr>
            <a:normAutofit/>
          </a:bodyPr>
          <a:lstStyle/>
          <a:p>
            <a:r>
              <a:rPr lang="es-ES_tradnl" sz="3600" dirty="0"/>
              <a:t>procedimiento contable de la operación de la farmacia popular </a:t>
            </a:r>
            <a:r>
              <a:rPr lang="es-ES_tradnl" sz="3600"/>
              <a:t>DE </a:t>
            </a:r>
            <a:r>
              <a:rPr lang="es-ES_tradnl" sz="3600" smtClean="0"/>
              <a:t>RECOLETA</a:t>
            </a:r>
            <a:endParaRPr lang="es-ES_tradnl" sz="3600" dirty="0"/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1056596" y="1974571"/>
            <a:ext cx="10058400" cy="44330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b="1" u="sng" dirty="0" smtClean="0"/>
              <a:t>REGISTRO DE OPERACIONES</a:t>
            </a:r>
          </a:p>
          <a:p>
            <a:pPr marL="0" indent="0">
              <a:buNone/>
            </a:pPr>
            <a:endParaRPr lang="es-ES_tradnl" b="1" u="sng" dirty="0" smtClean="0"/>
          </a:p>
          <a:p>
            <a:pPr>
              <a:buFontTx/>
              <a:buChar char="-"/>
            </a:pPr>
            <a:r>
              <a:rPr lang="es-ES_tradnl" dirty="0" smtClean="0"/>
              <a:t>Inscripción</a:t>
            </a:r>
            <a:r>
              <a:rPr lang="es-ES" dirty="0" smtClean="0"/>
              <a:t> de los beneficiarios (revisa antecedentes SIMREC)</a:t>
            </a:r>
          </a:p>
          <a:p>
            <a:pPr>
              <a:buFontTx/>
              <a:buChar char="-"/>
            </a:pPr>
            <a:r>
              <a:rPr lang="es-ES_tradnl" dirty="0" smtClean="0"/>
              <a:t>Se escanea la receta (revisa y registra </a:t>
            </a:r>
            <a:r>
              <a:rPr lang="es-ES" dirty="0"/>
              <a:t>SIMREC</a:t>
            </a:r>
            <a:r>
              <a:rPr lang="es-ES_tradnl" dirty="0" smtClean="0"/>
              <a:t>)</a:t>
            </a:r>
          </a:p>
          <a:p>
            <a:pPr>
              <a:buFontTx/>
              <a:buChar char="-"/>
            </a:pPr>
            <a:r>
              <a:rPr lang="es-ES_tradnl" dirty="0" smtClean="0"/>
              <a:t>Se clasifican las solicitudes por laboratorios (cotización</a:t>
            </a:r>
            <a:r>
              <a:rPr lang="es-ES" dirty="0" smtClean="0"/>
              <a:t> y posterior compra)</a:t>
            </a:r>
            <a:endParaRPr lang="es-ES_tradnl" dirty="0" smtClean="0"/>
          </a:p>
          <a:p>
            <a:pPr>
              <a:buFontTx/>
              <a:buChar char="-"/>
            </a:pPr>
            <a:r>
              <a:rPr lang="es-ES_tradnl" dirty="0" smtClean="0"/>
              <a:t>Se registra cotización (por incluir en el </a:t>
            </a:r>
            <a:r>
              <a:rPr lang="es-ES" dirty="0" smtClean="0"/>
              <a:t>SIMREC)</a:t>
            </a:r>
          </a:p>
          <a:p>
            <a:pPr>
              <a:buFontTx/>
              <a:buChar char="-"/>
            </a:pPr>
            <a:r>
              <a:rPr lang="es-ES" dirty="0" smtClean="0"/>
              <a:t>Se confecciona orden compra del sistema compras publicas (</a:t>
            </a:r>
            <a:r>
              <a:rPr lang="es-ES" dirty="0" err="1" smtClean="0"/>
              <a:t>mercadopublico.cl</a:t>
            </a:r>
            <a:r>
              <a:rPr lang="es-ES" dirty="0" smtClean="0"/>
              <a:t>)</a:t>
            </a:r>
          </a:p>
          <a:p>
            <a:pPr>
              <a:buFontTx/>
              <a:buChar char="-"/>
            </a:pPr>
            <a:r>
              <a:rPr lang="es-ES" dirty="0"/>
              <a:t>Se confecciona orden compra interna (registro del sistema </a:t>
            </a:r>
            <a:r>
              <a:rPr lang="es-ES" dirty="0" smtClean="0"/>
              <a:t>SMC)</a:t>
            </a:r>
            <a:endParaRPr lang="es-ES" dirty="0"/>
          </a:p>
          <a:p>
            <a:pPr>
              <a:buFontTx/>
              <a:buChar char="-"/>
            </a:pPr>
            <a:r>
              <a:rPr lang="es-ES" dirty="0" smtClean="0"/>
              <a:t>Contabilización de la factura </a:t>
            </a:r>
            <a:r>
              <a:rPr lang="es-ES" dirty="0"/>
              <a:t>(registro del sistema </a:t>
            </a:r>
            <a:r>
              <a:rPr lang="es-ES" dirty="0" smtClean="0"/>
              <a:t>SMC)</a:t>
            </a:r>
          </a:p>
          <a:p>
            <a:pPr>
              <a:buFontTx/>
              <a:buChar char="-"/>
            </a:pPr>
            <a:r>
              <a:rPr lang="es-ES" dirty="0" smtClean="0"/>
              <a:t>Pago de factura al proveedor</a:t>
            </a:r>
            <a:r>
              <a:rPr lang="es-ES" dirty="0"/>
              <a:t> (registro del sistema </a:t>
            </a:r>
            <a:r>
              <a:rPr lang="es-ES" dirty="0" smtClean="0"/>
              <a:t>SMC)</a:t>
            </a:r>
          </a:p>
          <a:p>
            <a:pPr>
              <a:buFontTx/>
              <a:buChar char="-"/>
            </a:pPr>
            <a:r>
              <a:rPr lang="es-ES" dirty="0" smtClean="0"/>
              <a:t>Se realiza el cobro al beneficiario (SMC)</a:t>
            </a:r>
          </a:p>
          <a:p>
            <a:pPr>
              <a:buFontTx/>
              <a:buChar char="-"/>
            </a:pPr>
            <a:endParaRPr lang="es-ES" dirty="0" smtClean="0"/>
          </a:p>
          <a:p>
            <a:pPr>
              <a:buFontTx/>
              <a:buChar char="-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6622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32270" y="8644"/>
            <a:ext cx="10058400" cy="1609344"/>
          </a:xfrm>
        </p:spPr>
        <p:txBody>
          <a:bodyPr>
            <a:normAutofit/>
          </a:bodyPr>
          <a:lstStyle/>
          <a:p>
            <a:r>
              <a:rPr lang="es-ES_tradnl" sz="3600" dirty="0"/>
              <a:t>procedimiento contable de la operación de la farmacia popular DE </a:t>
            </a:r>
            <a:r>
              <a:rPr lang="es-ES_tradnl" sz="3600" dirty="0" smtClean="0"/>
              <a:t>RECOLETA</a:t>
            </a:r>
            <a:endParaRPr lang="es-ES_tradnl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1657193"/>
            <a:ext cx="10058400" cy="46816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b="1" u="sng" dirty="0" smtClean="0"/>
              <a:t>ASPECTOS LEGALES</a:t>
            </a:r>
          </a:p>
          <a:p>
            <a:pPr marL="0" indent="0">
              <a:buNone/>
            </a:pPr>
            <a:endParaRPr lang="es-ES_tradnl" b="1" dirty="0" smtClean="0"/>
          </a:p>
          <a:p>
            <a:pPr marL="0" indent="0">
              <a:buNone/>
            </a:pPr>
            <a:r>
              <a:rPr lang="es-ES_tradnl" b="1" dirty="0" smtClean="0"/>
              <a:t>Normas generales:</a:t>
            </a:r>
          </a:p>
          <a:p>
            <a:r>
              <a:rPr lang="es-ES_tradnl" dirty="0" smtClean="0"/>
              <a:t>Dictamen N</a:t>
            </a:r>
            <a:r>
              <a:rPr lang="es-ES_tradnl" dirty="0"/>
              <a:t>° 13.636 de </a:t>
            </a:r>
            <a:r>
              <a:rPr lang="es-ES_tradnl" dirty="0" smtClean="0"/>
              <a:t>2016 de la CGR, las municipales puede expender medicamentos a través de farmacias.</a:t>
            </a:r>
          </a:p>
          <a:p>
            <a:r>
              <a:rPr lang="es-ES_tradnl" dirty="0" smtClean="0"/>
              <a:t>Dictamen Nº 24.933 de 2016 de la CGR las municipalidades puede expender medicamentos a personas no inscritas en CESFAM. </a:t>
            </a:r>
          </a:p>
          <a:p>
            <a:r>
              <a:rPr lang="es-ES_tradnl" dirty="0" smtClean="0"/>
              <a:t>Decreto Exento Nº 934 de 2016  de la Municipalidad de Recoleta, que modifica reglamento interno de estructura y organización</a:t>
            </a:r>
            <a:r>
              <a:rPr lang="es-ES" dirty="0" smtClean="0"/>
              <a:t> del municipio, crea farmacia “Ricardo Silva Soto”  y fija sus objetivos.</a:t>
            </a:r>
          </a:p>
          <a:p>
            <a:r>
              <a:rPr lang="es-ES_tradnl" dirty="0"/>
              <a:t>Normas asociadas al presupuesto en </a:t>
            </a:r>
            <a:r>
              <a:rPr lang="es-ES_tradnl" dirty="0" smtClean="0"/>
              <a:t>ejecución.</a:t>
            </a:r>
            <a:endParaRPr lang="es-ES_tradnl" dirty="0"/>
          </a:p>
          <a:p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20501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Tipo de made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ra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11410</TotalTime>
  <Words>1104</Words>
  <Application>Microsoft Office PowerPoint</Application>
  <PresentationFormat>Personalizado</PresentationFormat>
  <Paragraphs>138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Tipo de madera</vt:lpstr>
      <vt:lpstr> procedimiento contable  unidad: farmacia popular  </vt:lpstr>
      <vt:lpstr>TEMAS A TRATAR</vt:lpstr>
      <vt:lpstr>procedimiento contable de la operación de la farmacia popular DE RECOLETA</vt:lpstr>
      <vt:lpstr>procedimiento contable de la operación de la farmacia popular DE RECOLETA</vt:lpstr>
      <vt:lpstr>procedimiento contable de la operación de la farmacia popular DE RECOLETA</vt:lpstr>
      <vt:lpstr>procedimiento contable de la operación de la farmacia popular DE RECOLETA</vt:lpstr>
      <vt:lpstr>procedimiento contable de la operación de la farmacia popular DE RECOLETA</vt:lpstr>
      <vt:lpstr>procedimiento contable de la operación de la farmacia popular DE RECOLETA</vt:lpstr>
      <vt:lpstr>procedimiento contable de la operación de la farmacia popular DE RECOLETA</vt:lpstr>
      <vt:lpstr>procedimiento contable de la operación de la farmacia popular DE RECOLETA</vt:lpstr>
      <vt:lpstr>procedimiento contable de la operación de la farmacia popular DE RECOLETA</vt:lpstr>
      <vt:lpstr>procedimiento contable de la operación de la farmacia popular DE RECOLETA</vt:lpstr>
      <vt:lpstr>procedimiento contable de la operación de la farmacia popular DE RECOLETA</vt:lpstr>
      <vt:lpstr>procedimiento contable de la operación de la farmacia popular DE RECOLETA</vt:lpstr>
      <vt:lpstr>procedimiento contable de la operación de la farmacia popular DE RECOLETA</vt:lpstr>
      <vt:lpstr>procedimiento contable de la operación de la farmacia popular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Armijo</dc:creator>
  <cp:lastModifiedBy>Carmen Carolina Olmedo Vidal</cp:lastModifiedBy>
  <cp:revision>50</cp:revision>
  <dcterms:created xsi:type="dcterms:W3CDTF">2016-05-10T23:19:50Z</dcterms:created>
  <dcterms:modified xsi:type="dcterms:W3CDTF">2018-08-28T13:55:29Z</dcterms:modified>
</cp:coreProperties>
</file>